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CDE46F-786D-4CE5-BE6D-AFF41BC841BB}" v="671" dt="2021-12-22T19:33:11.5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Wednesday, December 22, 2021</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7641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Wednesday, December 22,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074267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Wednesday, December 22,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331302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Wednesday, December 22, 2021</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825020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Wednesday, December 22,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780473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Wednesday, December 22,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124816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Wednesday, December 22, 2021</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044986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Wednesday, December 22, 2021</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374186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Wednesday, December 22, 2021</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89306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Wednesday, December 22,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357157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Wednesday, December 22,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740246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Wednesday, December 22, 2021</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277493199"/>
      </p:ext>
    </p:extLst>
  </p:cSld>
  <p:clrMap bg1="dk1" tx1="lt1" bg2="dk2" tx2="lt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hf sldNum="0" hdr="0" ftr="0" dt="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FEECB93-933C-477B-BC7D-C2F2F6271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a:extLst>
              <a:ext uri="{FF2B5EF4-FFF2-40B4-BE49-F238E27FC236}">
                <a16:creationId xmlns:a16="http://schemas.microsoft.com/office/drawing/2014/main" id="{BD37C06B-E723-43CC-B59B-288B5C7C702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0" y="10"/>
            <a:ext cx="12191980" cy="685799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10" name="Rectangle 9">
            <a:extLst>
              <a:ext uri="{FF2B5EF4-FFF2-40B4-BE49-F238E27FC236}">
                <a16:creationId xmlns:a16="http://schemas.microsoft.com/office/drawing/2014/main" id="{497BC505-FE0C-4637-A29D-B71DFBBBAA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720000" y="1455847"/>
            <a:ext cx="5015638" cy="2068553"/>
          </a:xfrm>
        </p:spPr>
        <p:txBody>
          <a:bodyPr>
            <a:normAutofit/>
          </a:bodyPr>
          <a:lstStyle/>
          <a:p>
            <a:r>
              <a:rPr lang="en-US" dirty="0">
                <a:cs typeface="Calibri Light"/>
              </a:rPr>
              <a:t>Game Physics Basics</a:t>
            </a:r>
            <a:endParaRPr lang="en-US" dirty="0"/>
          </a:p>
        </p:txBody>
      </p:sp>
      <p:grpSp>
        <p:nvGrpSpPr>
          <p:cNvPr id="12" name="Group 11">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65602" y="317452"/>
            <a:ext cx="2088038" cy="719230"/>
            <a:chOff x="4532666" y="505937"/>
            <a:chExt cx="2981730" cy="1027064"/>
          </a:xfrm>
        </p:grpSpPr>
        <p:sp>
          <p:nvSpPr>
            <p:cNvPr id="13"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4"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5"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17" name="Group 16">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17355" y="5503147"/>
            <a:ext cx="2117174" cy="588806"/>
            <a:chOff x="4549904" y="5078157"/>
            <a:chExt cx="3023338" cy="840818"/>
          </a:xfrm>
        </p:grpSpPr>
        <p:sp>
          <p:nvSpPr>
            <p:cNvPr id="18"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0"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E62515-BA60-4C99-B791-D8ECBDE97381}"/>
              </a:ext>
            </a:extLst>
          </p:cNvPr>
          <p:cNvSpPr>
            <a:spLocks noGrp="1"/>
          </p:cNvSpPr>
          <p:nvPr>
            <p:ph idx="1"/>
          </p:nvPr>
        </p:nvSpPr>
        <p:spPr>
          <a:xfrm>
            <a:off x="720000" y="564817"/>
            <a:ext cx="10728325" cy="5215201"/>
          </a:xfrm>
        </p:spPr>
        <p:txBody>
          <a:bodyPr vert="horz" lIns="0" tIns="0" rIns="0" bIns="0" rtlCol="0" anchor="t">
            <a:normAutofit/>
          </a:bodyPr>
          <a:lstStyle/>
          <a:p>
            <a:pPr marL="457200" indent="-457200">
              <a:buAutoNum type="arabicPeriod"/>
            </a:pPr>
            <a:r>
              <a:rPr lang="en-US" dirty="0">
                <a:ea typeface="+mn-lt"/>
                <a:cs typeface="+mn-lt"/>
              </a:rPr>
              <a:t>Minecraft (2011) is grid-based and has liquid source blocks that pour liquid but stay where you placed them. The cells they fill with water may have a stream-effect which carries some objects in its direction.</a:t>
            </a:r>
            <a:endParaRPr lang="en-US">
              <a:solidFill>
                <a:srgbClr val="FFFFFF">
                  <a:alpha val="58000"/>
                </a:srgbClr>
              </a:solidFill>
            </a:endParaRPr>
          </a:p>
          <a:p>
            <a:pPr marL="457200" indent="-457200">
              <a:buAutoNum type="arabicPeriod"/>
            </a:pPr>
            <a:r>
              <a:rPr lang="en-US" dirty="0">
                <a:ea typeface="+mn-lt"/>
                <a:cs typeface="+mn-lt"/>
              </a:rPr>
              <a:t>In </a:t>
            </a:r>
            <a:r>
              <a:rPr lang="en-US" dirty="0" err="1">
                <a:ea typeface="+mn-lt"/>
                <a:cs typeface="+mn-lt"/>
              </a:rPr>
              <a:t>Subnautica</a:t>
            </a:r>
            <a:r>
              <a:rPr lang="en-US" dirty="0">
                <a:ea typeface="+mn-lt"/>
                <a:cs typeface="+mn-lt"/>
              </a:rPr>
              <a:t> (2018), you are stuck on an ocean planet and forced to explore its waters to survive. It gets darker the deeper you go, and the pressure increases (possibly damaging your submarine). However, there are no real different water masses or currents. The sea is a constant.</a:t>
            </a:r>
            <a:endParaRPr lang="en-US" dirty="0">
              <a:solidFill>
                <a:srgbClr val="FFFFFF">
                  <a:alpha val="58000"/>
                </a:srgbClr>
              </a:solidFill>
              <a:ea typeface="+mn-lt"/>
              <a:cs typeface="+mn-lt"/>
            </a:endParaRPr>
          </a:p>
          <a:p>
            <a:pPr marL="457200" indent="-457200">
              <a:buAutoNum type="arabicPeriod"/>
            </a:pPr>
            <a:r>
              <a:rPr lang="en-US" dirty="0">
                <a:ea typeface="+mn-lt"/>
                <a:cs typeface="+mn-lt"/>
              </a:rPr>
              <a:t>Splatoon (2015) uses particle-based fluid simulation for their guns. The fluid they shoot hits rigid objects, color them, and disappear.</a:t>
            </a:r>
            <a:endParaRPr lang="en-US" dirty="0">
              <a:solidFill>
                <a:srgbClr val="FFFFFF">
                  <a:alpha val="58000"/>
                </a:srgbClr>
              </a:solidFill>
            </a:endParaRPr>
          </a:p>
        </p:txBody>
      </p:sp>
    </p:spTree>
    <p:extLst>
      <p:ext uri="{BB962C8B-B14F-4D97-AF65-F5344CB8AC3E}">
        <p14:creationId xmlns:p14="http://schemas.microsoft.com/office/powerpoint/2010/main" val="1906047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1" name="Rectangle 6">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8">
            <a:extLst>
              <a:ext uri="{FF2B5EF4-FFF2-40B4-BE49-F238E27FC236}">
                <a16:creationId xmlns:a16="http://schemas.microsoft.com/office/drawing/2014/main" id="{DB7EFF05-A8DA-4B3E-9C21-7A04283D4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10">
            <a:extLst>
              <a:ext uri="{FF2B5EF4-FFF2-40B4-BE49-F238E27FC236}">
                <a16:creationId xmlns:a16="http://schemas.microsoft.com/office/drawing/2014/main" id="{FE4F2F61-806F-4463-988F-60EF20430E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2">
            <a:extLst>
              <a:ext uri="{FF2B5EF4-FFF2-40B4-BE49-F238E27FC236}">
                <a16:creationId xmlns:a16="http://schemas.microsoft.com/office/drawing/2014/main" id="{4F790D43-7330-4B5F-8350-59EF34A3DB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Freeform: Shape 14">
            <a:extLst>
              <a:ext uri="{FF2B5EF4-FFF2-40B4-BE49-F238E27FC236}">
                <a16:creationId xmlns:a16="http://schemas.microsoft.com/office/drawing/2014/main" id="{7A42493C-A197-4A30-8287-4DD519FE2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181226" y="0"/>
            <a:ext cx="10010775" cy="6858000"/>
          </a:xfrm>
          <a:custGeom>
            <a:avLst/>
            <a:gdLst>
              <a:gd name="connsiteX0" fmla="*/ 1086484 w 10010775"/>
              <a:gd name="connsiteY0" fmla="*/ 0 h 6858000"/>
              <a:gd name="connsiteX1" fmla="*/ 9427284 w 10010775"/>
              <a:gd name="connsiteY1" fmla="*/ 0 h 6858000"/>
              <a:gd name="connsiteX2" fmla="*/ 9524742 w 10010775"/>
              <a:gd name="connsiteY2" fmla="*/ 155031 h 6858000"/>
              <a:gd name="connsiteX3" fmla="*/ 9692951 w 10010775"/>
              <a:gd name="connsiteY3" fmla="*/ 439607 h 6858000"/>
              <a:gd name="connsiteX4" fmla="*/ 9969516 w 10010775"/>
              <a:gd name="connsiteY4" fmla="*/ 1012639 h 6858000"/>
              <a:gd name="connsiteX5" fmla="*/ 10010775 w 10010775"/>
              <a:gd name="connsiteY5" fmla="*/ 1116553 h 6858000"/>
              <a:gd name="connsiteX6" fmla="*/ 10010775 w 10010775"/>
              <a:gd name="connsiteY6" fmla="*/ 4875757 h 6858000"/>
              <a:gd name="connsiteX7" fmla="*/ 9915896 w 10010775"/>
              <a:gd name="connsiteY7" fmla="*/ 5058176 h 6858000"/>
              <a:gd name="connsiteX8" fmla="*/ 8789881 w 10010775"/>
              <a:gd name="connsiteY8" fmla="*/ 6577015 h 6858000"/>
              <a:gd name="connsiteX9" fmla="*/ 8613089 w 10010775"/>
              <a:gd name="connsiteY9" fmla="*/ 6766106 h 6858000"/>
              <a:gd name="connsiteX10" fmla="*/ 8516595 w 10010775"/>
              <a:gd name="connsiteY10" fmla="*/ 6858000 h 6858000"/>
              <a:gd name="connsiteX11" fmla="*/ 1531475 w 10010775"/>
              <a:gd name="connsiteY11" fmla="*/ 6858000 h 6858000"/>
              <a:gd name="connsiteX12" fmla="*/ 1418242 w 10010775"/>
              <a:gd name="connsiteY12" fmla="*/ 6756998 h 6858000"/>
              <a:gd name="connsiteX13" fmla="*/ 571944 w 10010775"/>
              <a:gd name="connsiteY13" fmla="*/ 5403687 h 6858000"/>
              <a:gd name="connsiteX14" fmla="*/ 0 w 10010775"/>
              <a:gd name="connsiteY14" fmla="*/ 3448140 h 6858000"/>
              <a:gd name="connsiteX15" fmla="*/ 957418 w 10010775"/>
              <a:gd name="connsiteY15" fmla="*/ 1974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0775" h="6858000">
                <a:moveTo>
                  <a:pt x="1086484" y="0"/>
                </a:moveTo>
                <a:lnTo>
                  <a:pt x="9427284" y="0"/>
                </a:lnTo>
                <a:lnTo>
                  <a:pt x="9524742" y="155031"/>
                </a:lnTo>
                <a:cubicBezTo>
                  <a:pt x="9580538" y="246873"/>
                  <a:pt x="9636509" y="341830"/>
                  <a:pt x="9692951" y="439607"/>
                </a:cubicBezTo>
                <a:cubicBezTo>
                  <a:pt x="9798309" y="635162"/>
                  <a:pt x="9890498" y="826956"/>
                  <a:pt x="9969516" y="1012639"/>
                </a:cubicBezTo>
                <a:lnTo>
                  <a:pt x="10010775" y="1116553"/>
                </a:lnTo>
                <a:lnTo>
                  <a:pt x="10010775" y="4875757"/>
                </a:lnTo>
                <a:lnTo>
                  <a:pt x="9915896" y="5058176"/>
                </a:lnTo>
                <a:cubicBezTo>
                  <a:pt x="9557491" y="5691378"/>
                  <a:pt x="9105956" y="6193427"/>
                  <a:pt x="8789881" y="6577015"/>
                </a:cubicBezTo>
                <a:cubicBezTo>
                  <a:pt x="8733439" y="6640947"/>
                  <a:pt x="8674645" y="6703938"/>
                  <a:pt x="8613089" y="6766106"/>
                </a:cubicBezTo>
                <a:lnTo>
                  <a:pt x="8516595" y="6858000"/>
                </a:lnTo>
                <a:lnTo>
                  <a:pt x="1531475" y="6858000"/>
                </a:lnTo>
                <a:lnTo>
                  <a:pt x="1418242" y="6756998"/>
                </a:lnTo>
                <a:cubicBezTo>
                  <a:pt x="1020657" y="6382048"/>
                  <a:pt x="758203" y="5945223"/>
                  <a:pt x="571944" y="5403687"/>
                </a:cubicBezTo>
                <a:cubicBezTo>
                  <a:pt x="391331" y="4801980"/>
                  <a:pt x="0" y="3899420"/>
                  <a:pt x="0" y="3448140"/>
                </a:cubicBezTo>
                <a:cubicBezTo>
                  <a:pt x="0" y="2319941"/>
                  <a:pt x="211657" y="1376836"/>
                  <a:pt x="957418" y="197404"/>
                </a:cubicBezTo>
                <a:close/>
              </a:path>
            </a:pathLst>
          </a:custGeom>
          <a:ln>
            <a:noFill/>
          </a:ln>
        </p:spPr>
        <p:txBody>
          <a:bodyPr vert="horz" wrap="square" lIns="91440" tIns="45720" rIns="91440" bIns="45720" numCol="1" anchor="t" anchorCtr="0" compatLnSpc="1">
            <a:prstTxWarp prst="textNoShape">
              <a:avLst/>
            </a:prstTxWarp>
            <a:noAutofit/>
          </a:bodyPr>
          <a:lstStyle/>
          <a:p>
            <a:endParaRPr lang="en-US"/>
          </a:p>
        </p:txBody>
      </p:sp>
      <p:sp>
        <p:nvSpPr>
          <p:cNvPr id="2" name="Title 1">
            <a:extLst>
              <a:ext uri="{FF2B5EF4-FFF2-40B4-BE49-F238E27FC236}">
                <a16:creationId xmlns:a16="http://schemas.microsoft.com/office/drawing/2014/main" id="{50BC656E-F5EE-47B1-851B-09E1D19FEC61}"/>
              </a:ext>
            </a:extLst>
          </p:cNvPr>
          <p:cNvSpPr>
            <a:spLocks noGrp="1"/>
          </p:cNvSpPr>
          <p:nvPr>
            <p:ph type="title"/>
          </p:nvPr>
        </p:nvSpPr>
        <p:spPr>
          <a:xfrm>
            <a:off x="4536350" y="728663"/>
            <a:ext cx="5015638" cy="2803071"/>
          </a:xfrm>
        </p:spPr>
        <p:txBody>
          <a:bodyPr vert="horz" wrap="square" lIns="0" tIns="0" rIns="0" bIns="0" rtlCol="0" anchor="b" anchorCtr="0">
            <a:normAutofit/>
          </a:bodyPr>
          <a:lstStyle/>
          <a:p>
            <a:pPr algn="ctr"/>
            <a:r>
              <a:rPr lang="en-US" sz="5600" spc="-100"/>
              <a:t>Thank You</a:t>
            </a:r>
          </a:p>
        </p:txBody>
      </p:sp>
      <p:sp>
        <p:nvSpPr>
          <p:cNvPr id="27" name="Freeform 10">
            <a:extLst>
              <a:ext uri="{FF2B5EF4-FFF2-40B4-BE49-F238E27FC236}">
                <a16:creationId xmlns:a16="http://schemas.microsoft.com/office/drawing/2014/main" id="{792E6477-8E59-40F2-8D78-7DE9A9FC1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6300000">
            <a:off x="543278" y="430633"/>
            <a:ext cx="3631501" cy="3399129"/>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7341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11F4D251-B7D8-402D-950A-F9D15396E9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820DA5-D96B-4AAD-BF0E-F5BF8D10BF5B}"/>
              </a:ext>
            </a:extLst>
          </p:cNvPr>
          <p:cNvSpPr>
            <a:spLocks noGrp="1"/>
          </p:cNvSpPr>
          <p:nvPr>
            <p:ph type="title"/>
          </p:nvPr>
        </p:nvSpPr>
        <p:spPr>
          <a:xfrm>
            <a:off x="6480000" y="728663"/>
            <a:ext cx="5015638" cy="2795737"/>
          </a:xfrm>
        </p:spPr>
        <p:txBody>
          <a:bodyPr vert="horz" wrap="square" lIns="0" tIns="0" rIns="0" bIns="0" rtlCol="0" anchor="b" anchorCtr="0">
            <a:normAutofit/>
          </a:bodyPr>
          <a:lstStyle/>
          <a:p>
            <a:pPr algn="ctr"/>
            <a:r>
              <a:rPr lang="en-US" sz="5600" spc="-100"/>
              <a:t>Fluid Mechanics</a:t>
            </a:r>
          </a:p>
        </p:txBody>
      </p:sp>
      <p:pic>
        <p:nvPicPr>
          <p:cNvPr id="4" name="Picture 3" descr="Gears of a machine">
            <a:extLst>
              <a:ext uri="{FF2B5EF4-FFF2-40B4-BE49-F238E27FC236}">
                <a16:creationId xmlns:a16="http://schemas.microsoft.com/office/drawing/2014/main" id="{7E61C772-4342-4F07-828C-06B97C303E94}"/>
              </a:ext>
            </a:extLst>
          </p:cNvPr>
          <p:cNvPicPr>
            <a:picLocks noChangeAspect="1"/>
          </p:cNvPicPr>
          <p:nvPr/>
        </p:nvPicPr>
        <p:blipFill rotWithShape="1">
          <a:blip r:embed="rId2"/>
          <a:srcRect l="23575" r="26305" b="-5"/>
          <a:stretch/>
        </p:blipFill>
        <p:spPr>
          <a:xfrm>
            <a:off x="1" y="10"/>
            <a:ext cx="5662934" cy="6857990"/>
          </a:xfrm>
          <a:custGeom>
            <a:avLst/>
            <a:gdLst/>
            <a:ahLst/>
            <a:cxnLst/>
            <a:rect l="l" t="t" r="r" b="b"/>
            <a:pathLst>
              <a:path w="5662934" h="6858000">
                <a:moveTo>
                  <a:pt x="0" y="0"/>
                </a:moveTo>
                <a:lnTo>
                  <a:pt x="5064602" y="0"/>
                </a:lnTo>
                <a:lnTo>
                  <a:pt x="4889880" y="279455"/>
                </a:lnTo>
                <a:cubicBezTo>
                  <a:pt x="4472355" y="1021447"/>
                  <a:pt x="4263593" y="1948936"/>
                  <a:pt x="4263593" y="3061922"/>
                </a:cubicBezTo>
                <a:cubicBezTo>
                  <a:pt x="4263593" y="3516203"/>
                  <a:pt x="4324186" y="3970483"/>
                  <a:pt x="4445372" y="4515619"/>
                </a:cubicBezTo>
                <a:cubicBezTo>
                  <a:pt x="4596855" y="5030470"/>
                  <a:pt x="4748338" y="5515036"/>
                  <a:pt x="4990710" y="5969316"/>
                </a:cubicBezTo>
                <a:cubicBezTo>
                  <a:pt x="5172489" y="6275955"/>
                  <a:pt x="5371310" y="6544265"/>
                  <a:pt x="5583977" y="6777438"/>
                </a:cubicBezTo>
                <a:lnTo>
                  <a:pt x="5662934" y="6858000"/>
                </a:lnTo>
                <a:lnTo>
                  <a:pt x="0" y="6858000"/>
                </a:lnTo>
                <a:close/>
              </a:path>
            </a:pathLst>
          </a:custGeom>
        </p:spPr>
      </p:pic>
      <p:sp>
        <p:nvSpPr>
          <p:cNvPr id="12" name="Freeform 10">
            <a:extLst>
              <a:ext uri="{FF2B5EF4-FFF2-40B4-BE49-F238E27FC236}">
                <a16:creationId xmlns:a16="http://schemas.microsoft.com/office/drawing/2014/main" id="{E67870A8-BE17-461C-AD58-035AD7FA0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7291575">
            <a:off x="3479502" y="491434"/>
            <a:ext cx="2397877" cy="2244442"/>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34689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F58D3F4-AD3E-4263-85BF-7EB712458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383AC10-A272-4982-A610-DDA728D78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F6FDED66-1461-4834-9923-329986747F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95815" y="0"/>
            <a:ext cx="11196185" cy="6858000"/>
          </a:xfrm>
          <a:custGeom>
            <a:avLst/>
            <a:gdLst>
              <a:gd name="connsiteX0" fmla="*/ 678180 w 11196185"/>
              <a:gd name="connsiteY0" fmla="*/ 0 h 6858000"/>
              <a:gd name="connsiteX1" fmla="*/ 10577581 w 11196185"/>
              <a:gd name="connsiteY1" fmla="*/ 0 h 6858000"/>
              <a:gd name="connsiteX2" fmla="*/ 10716113 w 11196185"/>
              <a:gd name="connsiteY2" fmla="*/ 294338 h 6858000"/>
              <a:gd name="connsiteX3" fmla="*/ 11040720 w 11196185"/>
              <a:gd name="connsiteY3" fmla="*/ 992736 h 6858000"/>
              <a:gd name="connsiteX4" fmla="*/ 11188414 w 11196185"/>
              <a:gd name="connsiteY4" fmla="*/ 1350314 h 6858000"/>
              <a:gd name="connsiteX5" fmla="*/ 11196185 w 11196185"/>
              <a:gd name="connsiteY5" fmla="*/ 1382182 h 6858000"/>
              <a:gd name="connsiteX6" fmla="*/ 11196185 w 11196185"/>
              <a:gd name="connsiteY6" fmla="*/ 4121434 h 6858000"/>
              <a:gd name="connsiteX7" fmla="*/ 11176802 w 11196185"/>
              <a:gd name="connsiteY7" fmla="*/ 4304566 h 6858000"/>
              <a:gd name="connsiteX8" fmla="*/ 10289429 w 11196185"/>
              <a:gd name="connsiteY8" fmla="*/ 5937296 h 6858000"/>
              <a:gd name="connsiteX9" fmla="*/ 9411880 w 11196185"/>
              <a:gd name="connsiteY9" fmla="*/ 6851146 h 6858000"/>
              <a:gd name="connsiteX10" fmla="*/ 9402883 w 11196185"/>
              <a:gd name="connsiteY10" fmla="*/ 6858000 h 6858000"/>
              <a:gd name="connsiteX11" fmla="*/ 1880709 w 11196185"/>
              <a:gd name="connsiteY11" fmla="*/ 6858000 h 6858000"/>
              <a:gd name="connsiteX12" fmla="*/ 1838993 w 11196185"/>
              <a:gd name="connsiteY12" fmla="*/ 6821023 h 6858000"/>
              <a:gd name="connsiteX13" fmla="*/ 1110605 w 11196185"/>
              <a:gd name="connsiteY13" fmla="*/ 6101023 h 6858000"/>
              <a:gd name="connsiteX14" fmla="*/ 0 w 11196185"/>
              <a:gd name="connsiteY14" fmla="*/ 3022953 h 6858000"/>
              <a:gd name="connsiteX15" fmla="*/ 653297 w 11196185"/>
              <a:gd name="connsiteY15" fmla="*/ 4311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96185" h="6858000">
                <a:moveTo>
                  <a:pt x="678180" y="0"/>
                </a:moveTo>
                <a:lnTo>
                  <a:pt x="10577581" y="0"/>
                </a:lnTo>
                <a:lnTo>
                  <a:pt x="10716113" y="294338"/>
                </a:lnTo>
                <a:cubicBezTo>
                  <a:pt x="10820232" y="519974"/>
                  <a:pt x="10926393" y="755332"/>
                  <a:pt x="11040720" y="992736"/>
                </a:cubicBezTo>
                <a:cubicBezTo>
                  <a:pt x="11101967" y="1099159"/>
                  <a:pt x="11150454" y="1219908"/>
                  <a:pt x="11188414" y="1350314"/>
                </a:cubicBezTo>
                <a:lnTo>
                  <a:pt x="11196185" y="1382182"/>
                </a:lnTo>
                <a:lnTo>
                  <a:pt x="11196185" y="4121434"/>
                </a:lnTo>
                <a:lnTo>
                  <a:pt x="11176802" y="4304566"/>
                </a:lnTo>
                <a:cubicBezTo>
                  <a:pt x="11053990" y="5160104"/>
                  <a:pt x="10546664" y="5536165"/>
                  <a:pt x="10289429" y="5937296"/>
                </a:cubicBezTo>
                <a:cubicBezTo>
                  <a:pt x="10175102" y="6195166"/>
                  <a:pt x="9816937" y="6534516"/>
                  <a:pt x="9411880" y="6851146"/>
                </a:cubicBezTo>
                <a:lnTo>
                  <a:pt x="9402883" y="6858000"/>
                </a:lnTo>
                <a:lnTo>
                  <a:pt x="1880709" y="6858000"/>
                </a:lnTo>
                <a:lnTo>
                  <a:pt x="1838993" y="6821023"/>
                </a:lnTo>
                <a:cubicBezTo>
                  <a:pt x="1404461" y="6426943"/>
                  <a:pt x="1110605" y="6101023"/>
                  <a:pt x="1110605" y="6101023"/>
                </a:cubicBezTo>
                <a:cubicBezTo>
                  <a:pt x="816622" y="5544351"/>
                  <a:pt x="0" y="3776098"/>
                  <a:pt x="0" y="3022953"/>
                </a:cubicBezTo>
                <a:cubicBezTo>
                  <a:pt x="0" y="2171572"/>
                  <a:pt x="195989" y="894500"/>
                  <a:pt x="653297" y="43119"/>
                </a:cubicBezTo>
                <a:close/>
              </a:path>
            </a:pathLst>
          </a:custGeom>
          <a:solidFill>
            <a:schemeClr val="bg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2" name="Title 1">
            <a:extLst>
              <a:ext uri="{FF2B5EF4-FFF2-40B4-BE49-F238E27FC236}">
                <a16:creationId xmlns:a16="http://schemas.microsoft.com/office/drawing/2014/main" id="{0153E530-3B44-4881-A808-B27BC15D91BF}"/>
              </a:ext>
            </a:extLst>
          </p:cNvPr>
          <p:cNvSpPr>
            <a:spLocks noGrp="1"/>
          </p:cNvSpPr>
          <p:nvPr>
            <p:ph type="title"/>
          </p:nvPr>
        </p:nvSpPr>
        <p:spPr>
          <a:xfrm>
            <a:off x="4561200" y="619200"/>
            <a:ext cx="4991961" cy="1477328"/>
          </a:xfrm>
        </p:spPr>
        <p:txBody>
          <a:bodyPr wrap="square" anchor="ctr">
            <a:normAutofit/>
          </a:bodyPr>
          <a:lstStyle/>
          <a:p>
            <a:r>
              <a:rPr lang="en-US" sz="4000" dirty="0"/>
              <a:t>What is a fluid?</a:t>
            </a:r>
          </a:p>
        </p:txBody>
      </p:sp>
      <p:sp>
        <p:nvSpPr>
          <p:cNvPr id="30" name="Freeform 10">
            <a:extLst>
              <a:ext uri="{FF2B5EF4-FFF2-40B4-BE49-F238E27FC236}">
                <a16:creationId xmlns:a16="http://schemas.microsoft.com/office/drawing/2014/main" id="{1607CD53-0FF9-47E9-94AD-2BF64BA80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5824556">
            <a:off x="198004" y="426519"/>
            <a:ext cx="2955087" cy="2765998"/>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Content Placeholder 2">
            <a:extLst>
              <a:ext uri="{FF2B5EF4-FFF2-40B4-BE49-F238E27FC236}">
                <a16:creationId xmlns:a16="http://schemas.microsoft.com/office/drawing/2014/main" id="{30C0D623-51C8-47C8-98A4-906931F9EA05}"/>
              </a:ext>
            </a:extLst>
          </p:cNvPr>
          <p:cNvSpPr>
            <a:spLocks noGrp="1"/>
          </p:cNvSpPr>
          <p:nvPr>
            <p:ph idx="1"/>
          </p:nvPr>
        </p:nvSpPr>
        <p:spPr>
          <a:xfrm>
            <a:off x="4560026" y="1989426"/>
            <a:ext cx="4991962" cy="3216273"/>
          </a:xfrm>
        </p:spPr>
        <p:txBody>
          <a:bodyPr vert="horz" lIns="0" tIns="0" rIns="0" bIns="0" rtlCol="0" anchor="t">
            <a:noAutofit/>
          </a:bodyPr>
          <a:lstStyle/>
          <a:p>
            <a:pPr>
              <a:lnSpc>
                <a:spcPct val="110000"/>
              </a:lnSpc>
            </a:pPr>
            <a:r>
              <a:rPr lang="en-US" sz="1800" dirty="0"/>
              <a:t>Substance with no strength</a:t>
            </a:r>
            <a:endParaRPr lang="en-US" sz="1800" dirty="0">
              <a:solidFill>
                <a:srgbClr val="FFFFFF">
                  <a:alpha val="58000"/>
                </a:srgbClr>
              </a:solidFill>
            </a:endParaRPr>
          </a:p>
          <a:p>
            <a:pPr>
              <a:lnSpc>
                <a:spcPct val="110000"/>
              </a:lnSpc>
            </a:pPr>
            <a:r>
              <a:rPr lang="en-US" sz="1800" dirty="0"/>
              <a:t>Deform when forces are applied</a:t>
            </a:r>
            <a:endParaRPr lang="en-US" sz="1800" dirty="0">
              <a:solidFill>
                <a:srgbClr val="FFFFFF">
                  <a:alpha val="58000"/>
                </a:srgbClr>
              </a:solidFill>
            </a:endParaRPr>
          </a:p>
          <a:p>
            <a:pPr>
              <a:lnSpc>
                <a:spcPct val="110000"/>
              </a:lnSpc>
            </a:pPr>
            <a:r>
              <a:rPr lang="en-US" sz="1800" dirty="0"/>
              <a:t>Includes water and gases</a:t>
            </a:r>
            <a:endParaRPr lang="en-US" sz="1800" dirty="0">
              <a:solidFill>
                <a:srgbClr val="FFFFFF">
                  <a:alpha val="58000"/>
                </a:srgbClr>
              </a:solidFill>
            </a:endParaRPr>
          </a:p>
          <a:p>
            <a:pPr>
              <a:lnSpc>
                <a:spcPct val="110000"/>
              </a:lnSpc>
            </a:pPr>
            <a:endParaRPr lang="en-US" sz="1800" dirty="0">
              <a:solidFill>
                <a:srgbClr val="FFFFFF">
                  <a:alpha val="58000"/>
                </a:srgbClr>
              </a:solidFill>
            </a:endParaRPr>
          </a:p>
          <a:p>
            <a:pPr marL="0" indent="0">
              <a:lnSpc>
                <a:spcPct val="110000"/>
              </a:lnSpc>
              <a:buNone/>
            </a:pPr>
            <a:r>
              <a:rPr lang="en-US" sz="1800" dirty="0"/>
              <a:t>Solid :</a:t>
            </a:r>
            <a:endParaRPr lang="en-US" sz="1800" dirty="0">
              <a:solidFill>
                <a:srgbClr val="FFFFFF">
                  <a:alpha val="58000"/>
                </a:srgbClr>
              </a:solidFill>
            </a:endParaRPr>
          </a:p>
          <a:p>
            <a:pPr marL="0" indent="0">
              <a:lnSpc>
                <a:spcPct val="110000"/>
              </a:lnSpc>
              <a:buNone/>
            </a:pPr>
            <a:r>
              <a:rPr lang="en-US" sz="1800" dirty="0">
                <a:ea typeface="+mn-lt"/>
                <a:cs typeface="+mn-lt"/>
              </a:rPr>
              <a:t>Deforms a fixed amount or breaks completely when a stress is applied on it</a:t>
            </a:r>
            <a:endParaRPr lang="en-US" sz="1800">
              <a:solidFill>
                <a:srgbClr val="FFFFFF">
                  <a:alpha val="58000"/>
                </a:srgbClr>
              </a:solidFill>
              <a:ea typeface="+mn-lt"/>
              <a:cs typeface="+mn-lt"/>
            </a:endParaRPr>
          </a:p>
          <a:p>
            <a:pPr marL="0" indent="0">
              <a:lnSpc>
                <a:spcPct val="110000"/>
              </a:lnSpc>
              <a:buNone/>
            </a:pPr>
            <a:r>
              <a:rPr lang="en-US" sz="1800" dirty="0"/>
              <a:t>Liquid :</a:t>
            </a:r>
            <a:endParaRPr lang="en-US" sz="1800" dirty="0">
              <a:solidFill>
                <a:srgbClr val="FFFFFF">
                  <a:alpha val="58000"/>
                </a:srgbClr>
              </a:solidFill>
            </a:endParaRPr>
          </a:p>
          <a:p>
            <a:pPr>
              <a:lnSpc>
                <a:spcPct val="110000"/>
              </a:lnSpc>
              <a:buNone/>
            </a:pPr>
            <a:r>
              <a:rPr lang="en-US" sz="1800" dirty="0">
                <a:ea typeface="+mn-lt"/>
                <a:cs typeface="+mn-lt"/>
              </a:rPr>
              <a:t>Deforms continuously as long as any</a:t>
            </a:r>
            <a:endParaRPr lang="en-US" sz="1800">
              <a:solidFill>
                <a:srgbClr val="FFFFFF">
                  <a:alpha val="58000"/>
                </a:srgbClr>
              </a:solidFill>
              <a:ea typeface="+mn-lt"/>
              <a:cs typeface="+mn-lt"/>
            </a:endParaRPr>
          </a:p>
          <a:p>
            <a:pPr>
              <a:lnSpc>
                <a:spcPct val="110000"/>
              </a:lnSpc>
              <a:buNone/>
            </a:pPr>
            <a:r>
              <a:rPr lang="en-US" sz="1800" dirty="0">
                <a:ea typeface="+mn-lt"/>
                <a:cs typeface="+mn-lt"/>
              </a:rPr>
              <a:t>shear stress is applied.</a:t>
            </a:r>
            <a:endParaRPr lang="en-US" sz="1800" dirty="0">
              <a:solidFill>
                <a:srgbClr val="FFFFFF">
                  <a:alpha val="58000"/>
                </a:srgbClr>
              </a:solidFill>
            </a:endParaRPr>
          </a:p>
          <a:p>
            <a:pPr marL="0" indent="0">
              <a:lnSpc>
                <a:spcPct val="110000"/>
              </a:lnSpc>
              <a:buNone/>
            </a:pPr>
            <a:endParaRPr lang="en-US" sz="1800" dirty="0">
              <a:solidFill>
                <a:srgbClr val="FFFFFF">
                  <a:alpha val="58000"/>
                </a:srgbClr>
              </a:solidFill>
            </a:endParaRPr>
          </a:p>
          <a:p>
            <a:pPr marL="0" indent="0">
              <a:lnSpc>
                <a:spcPct val="110000"/>
              </a:lnSpc>
              <a:buNone/>
            </a:pPr>
            <a:endParaRPr lang="en-US" sz="1800" dirty="0">
              <a:solidFill>
                <a:srgbClr val="FFFFFF">
                  <a:alpha val="58000"/>
                </a:srgbClr>
              </a:solidFill>
            </a:endParaRPr>
          </a:p>
        </p:txBody>
      </p:sp>
    </p:spTree>
    <p:extLst>
      <p:ext uri="{BB962C8B-B14F-4D97-AF65-F5344CB8AC3E}">
        <p14:creationId xmlns:p14="http://schemas.microsoft.com/office/powerpoint/2010/main" val="844293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B272-8379-4016-97C6-D6B38980EFA9}"/>
              </a:ext>
            </a:extLst>
          </p:cNvPr>
          <p:cNvSpPr>
            <a:spLocks noGrp="1"/>
          </p:cNvSpPr>
          <p:nvPr>
            <p:ph type="title"/>
          </p:nvPr>
        </p:nvSpPr>
        <p:spPr/>
        <p:txBody>
          <a:bodyPr/>
          <a:lstStyle/>
          <a:p>
            <a:pPr algn="ctr">
              <a:spcBef>
                <a:spcPts val="0"/>
              </a:spcBef>
            </a:pPr>
            <a:r>
              <a:rPr lang="en-US" b="1" dirty="0">
                <a:ea typeface="+mj-lt"/>
                <a:cs typeface="+mj-lt"/>
              </a:rPr>
              <a:t>Type of Stresses?</a:t>
            </a:r>
            <a:br>
              <a:rPr lang="en-US" b="1" dirty="0">
                <a:ea typeface="+mj-lt"/>
                <a:cs typeface="+mj-lt"/>
              </a:rPr>
            </a:br>
            <a:endParaRPr lang="en-US"/>
          </a:p>
        </p:txBody>
      </p:sp>
      <p:sp>
        <p:nvSpPr>
          <p:cNvPr id="3" name="Content Placeholder 2">
            <a:extLst>
              <a:ext uri="{FF2B5EF4-FFF2-40B4-BE49-F238E27FC236}">
                <a16:creationId xmlns:a16="http://schemas.microsoft.com/office/drawing/2014/main" id="{9AEEAD1B-8AC8-4206-9580-58DF84CC5E4D}"/>
              </a:ext>
            </a:extLst>
          </p:cNvPr>
          <p:cNvSpPr>
            <a:spLocks noGrp="1"/>
          </p:cNvSpPr>
          <p:nvPr>
            <p:ph idx="1"/>
          </p:nvPr>
        </p:nvSpPr>
        <p:spPr>
          <a:xfrm>
            <a:off x="731043" y="1890035"/>
            <a:ext cx="10728325" cy="3227375"/>
          </a:xfrm>
        </p:spPr>
        <p:txBody>
          <a:bodyPr vert="horz" lIns="0" tIns="0" rIns="0" bIns="0" rtlCol="0" anchor="t">
            <a:noAutofit/>
          </a:bodyPr>
          <a:lstStyle/>
          <a:p>
            <a:pPr marL="0" indent="0" algn="ctr">
              <a:buNone/>
            </a:pPr>
            <a:r>
              <a:rPr lang="en-US" sz="2400" dirty="0">
                <a:ea typeface="+mn-lt"/>
                <a:cs typeface="+mn-lt"/>
              </a:rPr>
              <a:t>Stress = Force /Area</a:t>
            </a:r>
            <a:endParaRPr lang="en-US" sz="2400" dirty="0">
              <a:solidFill>
                <a:srgbClr val="FFFFFF">
                  <a:alpha val="58000"/>
                </a:srgbClr>
              </a:solidFill>
            </a:endParaRPr>
          </a:p>
          <a:p>
            <a:r>
              <a:rPr lang="en-US" sz="2400" b="1" dirty="0">
                <a:ea typeface="+mn-lt"/>
                <a:cs typeface="+mn-lt"/>
              </a:rPr>
              <a:t>Shear stress/Tangential stress: </a:t>
            </a:r>
            <a:endParaRPr lang="en-US" sz="2400">
              <a:solidFill>
                <a:srgbClr val="FFFFFF">
                  <a:alpha val="58000"/>
                </a:srgbClr>
              </a:solidFill>
              <a:ea typeface="+mn-lt"/>
              <a:cs typeface="+mn-lt"/>
            </a:endParaRPr>
          </a:p>
          <a:p>
            <a:pPr marL="0" indent="0">
              <a:buNone/>
            </a:pPr>
            <a:r>
              <a:rPr lang="en-US" sz="2400" dirty="0">
                <a:ea typeface="+mn-lt"/>
                <a:cs typeface="+mn-lt"/>
              </a:rPr>
              <a:t>    The force acting parallel to the surface per unit area of the surface.</a:t>
            </a:r>
            <a:endParaRPr lang="en-US" sz="2400" dirty="0">
              <a:solidFill>
                <a:srgbClr val="FFFFFF">
                  <a:alpha val="58000"/>
                </a:srgbClr>
              </a:solidFill>
            </a:endParaRPr>
          </a:p>
          <a:p>
            <a:r>
              <a:rPr lang="en-US" sz="2400" b="1" dirty="0">
                <a:ea typeface="+mn-lt"/>
                <a:cs typeface="+mn-lt"/>
              </a:rPr>
              <a:t>Normal stress: </a:t>
            </a:r>
            <a:endParaRPr lang="en-US" sz="2400" dirty="0">
              <a:solidFill>
                <a:srgbClr val="FFFFFF">
                  <a:alpha val="58000"/>
                </a:srgbClr>
              </a:solidFill>
            </a:endParaRPr>
          </a:p>
          <a:p>
            <a:pPr>
              <a:buNone/>
            </a:pPr>
            <a:r>
              <a:rPr lang="en-US" sz="2400" dirty="0">
                <a:ea typeface="+mn-lt"/>
                <a:cs typeface="+mn-lt"/>
              </a:rPr>
              <a:t>    A force acting perpendicular to the surface per unit area of the surface.</a:t>
            </a:r>
            <a:endParaRPr lang="en-US" sz="2400" dirty="0">
              <a:solidFill>
                <a:srgbClr val="FFFFFF">
                  <a:alpha val="58000"/>
                </a:srgbClr>
              </a:solidFill>
            </a:endParaRPr>
          </a:p>
          <a:p>
            <a:pPr marL="0" indent="0">
              <a:buNone/>
            </a:pPr>
            <a:endParaRPr lang="en-US" sz="2400" dirty="0">
              <a:solidFill>
                <a:srgbClr val="FFFFFF">
                  <a:alpha val="58000"/>
                </a:srgbClr>
              </a:solidFill>
            </a:endParaRPr>
          </a:p>
          <a:p>
            <a:endParaRPr lang="en-US" sz="2400" dirty="0">
              <a:solidFill>
                <a:srgbClr val="FFFFFF">
                  <a:alpha val="58000"/>
                </a:srgbClr>
              </a:solidFill>
            </a:endParaRPr>
          </a:p>
          <a:p>
            <a:pPr algn="ctr"/>
            <a:endParaRPr lang="en-US" sz="2400" dirty="0">
              <a:solidFill>
                <a:srgbClr val="FFFFFF">
                  <a:alpha val="58000"/>
                </a:srgbClr>
              </a:solidFill>
            </a:endParaRPr>
          </a:p>
        </p:txBody>
      </p:sp>
    </p:spTree>
    <p:extLst>
      <p:ext uri="{BB962C8B-B14F-4D97-AF65-F5344CB8AC3E}">
        <p14:creationId xmlns:p14="http://schemas.microsoft.com/office/powerpoint/2010/main" val="1760470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9A9DA-DDEE-4825-876D-470D086C29BF}"/>
              </a:ext>
            </a:extLst>
          </p:cNvPr>
          <p:cNvSpPr>
            <a:spLocks noGrp="1"/>
          </p:cNvSpPr>
          <p:nvPr>
            <p:ph type="title"/>
          </p:nvPr>
        </p:nvSpPr>
        <p:spPr/>
        <p:txBody>
          <a:bodyPr/>
          <a:lstStyle/>
          <a:p>
            <a:pPr algn="ctr"/>
            <a:r>
              <a:rPr lang="en-US" b="1" dirty="0">
                <a:ea typeface="+mj-lt"/>
                <a:cs typeface="+mj-lt"/>
              </a:rPr>
              <a:t>How Do We Study Fluid Mechanics?</a:t>
            </a:r>
            <a:endParaRPr lang="en-US" dirty="0"/>
          </a:p>
        </p:txBody>
      </p:sp>
      <p:sp>
        <p:nvSpPr>
          <p:cNvPr id="3" name="Content Placeholder 2">
            <a:extLst>
              <a:ext uri="{FF2B5EF4-FFF2-40B4-BE49-F238E27FC236}">
                <a16:creationId xmlns:a16="http://schemas.microsoft.com/office/drawing/2014/main" id="{BBCF2645-A916-467E-AECD-22AFD26DF5EB}"/>
              </a:ext>
            </a:extLst>
          </p:cNvPr>
          <p:cNvSpPr>
            <a:spLocks noGrp="1"/>
          </p:cNvSpPr>
          <p:nvPr>
            <p:ph idx="1"/>
          </p:nvPr>
        </p:nvSpPr>
        <p:spPr>
          <a:xfrm>
            <a:off x="731043" y="1713339"/>
            <a:ext cx="10728325" cy="3227375"/>
          </a:xfrm>
        </p:spPr>
        <p:txBody>
          <a:bodyPr vert="horz" lIns="0" tIns="0" rIns="0" bIns="0" rtlCol="0" anchor="t">
            <a:noAutofit/>
          </a:bodyPr>
          <a:lstStyle/>
          <a:p>
            <a:pPr marL="0" indent="0">
              <a:buNone/>
            </a:pPr>
            <a:r>
              <a:rPr lang="en-US" sz="1800" b="1" dirty="0">
                <a:ea typeface="+mn-lt"/>
                <a:cs typeface="+mn-lt"/>
              </a:rPr>
              <a:t>Basic laws of physics:</a:t>
            </a:r>
            <a:endParaRPr lang="en-US" sz="1800" b="1" dirty="0">
              <a:solidFill>
                <a:srgbClr val="FFFFFF">
                  <a:alpha val="58000"/>
                </a:srgbClr>
              </a:solidFill>
            </a:endParaRPr>
          </a:p>
          <a:p>
            <a:pPr>
              <a:buFont typeface="Wingdings" panose="03070A02030502020204" pitchFamily="66" charset="0"/>
              <a:buChar char="q"/>
            </a:pPr>
            <a:r>
              <a:rPr lang="en-US" sz="1800" dirty="0">
                <a:ea typeface="+mn-lt"/>
                <a:cs typeface="+mn-lt"/>
              </a:rPr>
              <a:t>Conservation of mass</a:t>
            </a:r>
            <a:endParaRPr lang="en-US" sz="1800" b="1" dirty="0">
              <a:solidFill>
                <a:srgbClr val="FFFFFF">
                  <a:alpha val="58000"/>
                </a:srgbClr>
              </a:solidFill>
            </a:endParaRPr>
          </a:p>
          <a:p>
            <a:pPr>
              <a:buFont typeface="Wingdings" panose="03070A02030502020204" pitchFamily="66" charset="0"/>
              <a:buChar char="q"/>
            </a:pPr>
            <a:r>
              <a:rPr lang="en-US" sz="1800" dirty="0">
                <a:ea typeface="+mn-lt"/>
                <a:cs typeface="+mn-lt"/>
              </a:rPr>
              <a:t>Conservation of momentum – Newton’s second law of motion</a:t>
            </a:r>
            <a:endParaRPr lang="en-US" sz="1800" b="1" dirty="0">
              <a:solidFill>
                <a:srgbClr val="FFFFFF">
                  <a:alpha val="58000"/>
                </a:srgbClr>
              </a:solidFill>
            </a:endParaRPr>
          </a:p>
          <a:p>
            <a:pPr>
              <a:buFont typeface="Wingdings" panose="03070A02030502020204" pitchFamily="66" charset="0"/>
              <a:buChar char="q"/>
            </a:pPr>
            <a:r>
              <a:rPr lang="en-US" dirty="0"/>
              <a:t>Conservation</a:t>
            </a:r>
            <a:r>
              <a:rPr lang="en-US" sz="1800" dirty="0">
                <a:ea typeface="+mn-lt"/>
                <a:cs typeface="+mn-lt"/>
              </a:rPr>
              <a:t> of energy: First law of thermodynamics</a:t>
            </a:r>
            <a:endParaRPr lang="en-US" sz="1800" b="1" dirty="0">
              <a:solidFill>
                <a:srgbClr val="FFFFFF">
                  <a:alpha val="58000"/>
                </a:srgbClr>
              </a:solidFill>
            </a:endParaRPr>
          </a:p>
          <a:p>
            <a:pPr>
              <a:buFont typeface="Wingdings" panose="03070A02030502020204" pitchFamily="66" charset="0"/>
              <a:buChar char="q"/>
            </a:pPr>
            <a:r>
              <a:rPr lang="en-US" sz="1800" dirty="0">
                <a:ea typeface="+mn-lt"/>
                <a:cs typeface="+mn-lt"/>
              </a:rPr>
              <a:t>Second law of thermodynamics</a:t>
            </a:r>
            <a:endParaRPr lang="en-US" sz="1800" dirty="0">
              <a:solidFill>
                <a:srgbClr val="FFFFFF">
                  <a:alpha val="58000"/>
                </a:srgbClr>
              </a:solidFill>
            </a:endParaRPr>
          </a:p>
          <a:p>
            <a:pPr marL="0" indent="0">
              <a:buNone/>
            </a:pPr>
            <a:r>
              <a:rPr lang="en-US" sz="1800" b="1" dirty="0">
                <a:ea typeface="+mn-lt"/>
                <a:cs typeface="+mn-lt"/>
              </a:rPr>
              <a:t>+ Equation of state</a:t>
            </a:r>
            <a:endParaRPr lang="en-US" sz="1800" dirty="0">
              <a:solidFill>
                <a:srgbClr val="FFFFFF">
                  <a:alpha val="58000"/>
                </a:srgbClr>
              </a:solidFill>
            </a:endParaRPr>
          </a:p>
          <a:p>
            <a:pPr marL="0" indent="0">
              <a:buNone/>
            </a:pPr>
            <a:r>
              <a:rPr lang="en-US" sz="1800" dirty="0">
                <a:ea typeface="+mn-lt"/>
                <a:cs typeface="+mn-lt"/>
              </a:rPr>
              <a:t>Fluid properties e.g., density as a function of pressure and temperature.</a:t>
            </a:r>
            <a:endParaRPr lang="en-US" sz="1800" dirty="0">
              <a:solidFill>
                <a:srgbClr val="FFFFFF">
                  <a:alpha val="58000"/>
                </a:srgbClr>
              </a:solidFill>
            </a:endParaRPr>
          </a:p>
          <a:p>
            <a:pPr marL="0" indent="0">
              <a:buNone/>
            </a:pPr>
            <a:r>
              <a:rPr lang="en-US" sz="1800" b="1" dirty="0">
                <a:ea typeface="+mn-lt"/>
                <a:cs typeface="+mn-lt"/>
              </a:rPr>
              <a:t>+ Constitutive laws</a:t>
            </a:r>
            <a:endParaRPr lang="en-US" sz="1800" dirty="0">
              <a:solidFill>
                <a:srgbClr val="FFFFFF">
                  <a:alpha val="58000"/>
                </a:srgbClr>
              </a:solidFill>
            </a:endParaRPr>
          </a:p>
          <a:p>
            <a:pPr marL="0" indent="0">
              <a:buNone/>
            </a:pPr>
            <a:r>
              <a:rPr lang="en-US" sz="1800" dirty="0">
                <a:ea typeface="+mn-lt"/>
                <a:cs typeface="+mn-lt"/>
              </a:rPr>
              <a:t>Relationship between the stresses and the deformation of the material.</a:t>
            </a:r>
            <a:endParaRPr lang="en-US" sz="1800" dirty="0">
              <a:solidFill>
                <a:srgbClr val="FFFFFF">
                  <a:alpha val="58000"/>
                </a:srgbClr>
              </a:solidFill>
            </a:endParaRPr>
          </a:p>
          <a:p>
            <a:pPr>
              <a:buFont typeface="Wingdings" panose="03070A02030502020204" pitchFamily="66" charset="0"/>
              <a:buChar char="q"/>
            </a:pPr>
            <a:endParaRPr lang="en-US" sz="1800" dirty="0">
              <a:solidFill>
                <a:srgbClr val="FFFFFF">
                  <a:alpha val="58000"/>
                </a:srgbClr>
              </a:solidFill>
            </a:endParaRPr>
          </a:p>
          <a:p>
            <a:pPr>
              <a:buFont typeface="Wingdings" panose="03070A02030502020204" pitchFamily="66" charset="0"/>
              <a:buChar char="q"/>
            </a:pPr>
            <a:endParaRPr lang="en-US" sz="1800" b="1" dirty="0">
              <a:solidFill>
                <a:srgbClr val="FFFFFF">
                  <a:alpha val="58000"/>
                </a:srgbClr>
              </a:solidFill>
            </a:endParaRPr>
          </a:p>
          <a:p>
            <a:pPr marL="0" indent="0">
              <a:buNone/>
            </a:pPr>
            <a:endParaRPr lang="en-US" sz="1800" b="1" dirty="0">
              <a:solidFill>
                <a:srgbClr val="FFFFFF">
                  <a:alpha val="58000"/>
                </a:srgbClr>
              </a:solidFill>
            </a:endParaRPr>
          </a:p>
          <a:p>
            <a:pPr marL="0" indent="0">
              <a:buNone/>
            </a:pPr>
            <a:endParaRPr lang="en-US" sz="1800" dirty="0">
              <a:solidFill>
                <a:srgbClr val="FFFFFF">
                  <a:alpha val="58000"/>
                </a:srgbClr>
              </a:solidFill>
            </a:endParaRPr>
          </a:p>
        </p:txBody>
      </p:sp>
    </p:spTree>
    <p:extLst>
      <p:ext uri="{BB962C8B-B14F-4D97-AF65-F5344CB8AC3E}">
        <p14:creationId xmlns:p14="http://schemas.microsoft.com/office/powerpoint/2010/main" val="1345776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D7D3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74C59-5849-472E-B9E0-55862A53D793}"/>
              </a:ext>
            </a:extLst>
          </p:cNvPr>
          <p:cNvSpPr>
            <a:spLocks noGrp="1"/>
          </p:cNvSpPr>
          <p:nvPr>
            <p:ph type="title"/>
          </p:nvPr>
        </p:nvSpPr>
        <p:spPr/>
        <p:txBody>
          <a:bodyPr/>
          <a:lstStyle/>
          <a:p>
            <a:pPr algn="ctr"/>
            <a:r>
              <a:rPr lang="en-US" b="1" dirty="0">
                <a:ea typeface="+mj-lt"/>
                <a:cs typeface="+mj-lt"/>
              </a:rPr>
              <a:t>How Do We Study Fluid Mechanics?</a:t>
            </a:r>
            <a:endParaRPr lang="en-US" dirty="0"/>
          </a:p>
        </p:txBody>
      </p:sp>
      <p:sp>
        <p:nvSpPr>
          <p:cNvPr id="3" name="Content Placeholder 2">
            <a:extLst>
              <a:ext uri="{FF2B5EF4-FFF2-40B4-BE49-F238E27FC236}">
                <a16:creationId xmlns:a16="http://schemas.microsoft.com/office/drawing/2014/main" id="{50908534-30B4-4936-91ED-84F85D81EE08}"/>
              </a:ext>
            </a:extLst>
          </p:cNvPr>
          <p:cNvSpPr>
            <a:spLocks noGrp="1"/>
          </p:cNvSpPr>
          <p:nvPr>
            <p:ph idx="1"/>
          </p:nvPr>
        </p:nvSpPr>
        <p:spPr/>
        <p:txBody>
          <a:bodyPr vert="horz" lIns="0" tIns="0" rIns="0" bIns="0" rtlCol="0" anchor="t">
            <a:normAutofit/>
          </a:bodyPr>
          <a:lstStyle/>
          <a:p>
            <a:pPr>
              <a:buNone/>
            </a:pPr>
            <a:r>
              <a:rPr lang="en-US" b="1" dirty="0">
                <a:ea typeface="+mn-lt"/>
                <a:cs typeface="+mn-lt"/>
              </a:rPr>
              <a:t>Example: Density of an ideal gas</a:t>
            </a:r>
            <a:endParaRPr lang="en-US" dirty="0"/>
          </a:p>
          <a:p>
            <a:pPr>
              <a:buNone/>
            </a:pPr>
            <a:r>
              <a:rPr lang="en-US" dirty="0">
                <a:ea typeface="+mn-lt"/>
                <a:cs typeface="+mn-lt"/>
              </a:rPr>
              <a:t>Ideal gas equation of state                                          </a:t>
            </a:r>
            <a:endParaRPr lang="en-US" dirty="0"/>
          </a:p>
          <a:p>
            <a:pPr>
              <a:buNone/>
            </a:pPr>
            <a:endParaRPr lang="en-US" b="1" dirty="0">
              <a:solidFill>
                <a:srgbClr val="FFFFFF">
                  <a:alpha val="58000"/>
                </a:srgbClr>
              </a:solidFill>
            </a:endParaRPr>
          </a:p>
          <a:p>
            <a:pPr marL="0" indent="0">
              <a:buNone/>
            </a:pPr>
            <a:endParaRPr lang="en-US" dirty="0">
              <a:solidFill>
                <a:srgbClr val="FFFFFF">
                  <a:alpha val="58000"/>
                </a:srgbClr>
              </a:solidFill>
            </a:endParaRPr>
          </a:p>
        </p:txBody>
      </p:sp>
      <p:pic>
        <p:nvPicPr>
          <p:cNvPr id="8" name="Picture 8">
            <a:extLst>
              <a:ext uri="{FF2B5EF4-FFF2-40B4-BE49-F238E27FC236}">
                <a16:creationId xmlns:a16="http://schemas.microsoft.com/office/drawing/2014/main" id="{74817005-CB49-43C6-914F-6701291BDBFE}"/>
              </a:ext>
            </a:extLst>
          </p:cNvPr>
          <p:cNvPicPr>
            <a:picLocks noChangeAspect="1"/>
          </p:cNvPicPr>
          <p:nvPr/>
        </p:nvPicPr>
        <p:blipFill>
          <a:blip r:embed="rId2"/>
          <a:stretch>
            <a:fillRect/>
          </a:stretch>
        </p:blipFill>
        <p:spPr>
          <a:xfrm>
            <a:off x="4150139" y="3150417"/>
            <a:ext cx="3869634" cy="2313079"/>
          </a:xfrm>
          <a:prstGeom prst="rect">
            <a:avLst/>
          </a:prstGeom>
        </p:spPr>
      </p:pic>
    </p:spTree>
    <p:extLst>
      <p:ext uri="{BB962C8B-B14F-4D97-AF65-F5344CB8AC3E}">
        <p14:creationId xmlns:p14="http://schemas.microsoft.com/office/powerpoint/2010/main" val="653295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850704-A045-4FFB-AC0D-630B064C7346}"/>
              </a:ext>
            </a:extLst>
          </p:cNvPr>
          <p:cNvSpPr txBox="1"/>
          <p:nvPr/>
        </p:nvSpPr>
        <p:spPr>
          <a:xfrm>
            <a:off x="1543878" y="1378225"/>
            <a:ext cx="910424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kern="1200" dirty="0">
                <a:latin typeface="Book Antiqua"/>
                <a:ea typeface="+mn-ea"/>
                <a:cs typeface="+mn-cs"/>
              </a:rPr>
              <a:t>Newton’s law of viscosity:</a:t>
            </a:r>
            <a:r>
              <a:rPr lang="en-US" sz="2400" b="1" dirty="0">
                <a:latin typeface="Book Antiqua"/>
              </a:rPr>
              <a:t>  </a:t>
            </a:r>
            <a:endParaRPr lang="en-US" dirty="0"/>
          </a:p>
        </p:txBody>
      </p:sp>
      <p:pic>
        <p:nvPicPr>
          <p:cNvPr id="4" name="Picture 4" descr="A picture containing text, blackboard&#10;&#10;Description automatically generated">
            <a:extLst>
              <a:ext uri="{FF2B5EF4-FFF2-40B4-BE49-F238E27FC236}">
                <a16:creationId xmlns:a16="http://schemas.microsoft.com/office/drawing/2014/main" id="{F54E0DB6-C1BA-451D-A6CF-9AAC0608D618}"/>
              </a:ext>
            </a:extLst>
          </p:cNvPr>
          <p:cNvPicPr>
            <a:picLocks noChangeAspect="1"/>
          </p:cNvPicPr>
          <p:nvPr/>
        </p:nvPicPr>
        <p:blipFill>
          <a:blip r:embed="rId2"/>
          <a:stretch>
            <a:fillRect/>
          </a:stretch>
        </p:blipFill>
        <p:spPr>
          <a:xfrm>
            <a:off x="5906053" y="1476438"/>
            <a:ext cx="4432852" cy="1530776"/>
          </a:xfrm>
          <a:prstGeom prst="rect">
            <a:avLst/>
          </a:prstGeom>
        </p:spPr>
      </p:pic>
      <p:pic>
        <p:nvPicPr>
          <p:cNvPr id="6" name="Picture 6">
            <a:extLst>
              <a:ext uri="{FF2B5EF4-FFF2-40B4-BE49-F238E27FC236}">
                <a16:creationId xmlns:a16="http://schemas.microsoft.com/office/drawing/2014/main" id="{D0258BBA-EB17-46F6-818E-BB7ED5C0101F}"/>
              </a:ext>
            </a:extLst>
          </p:cNvPr>
          <p:cNvPicPr>
            <a:picLocks noChangeAspect="1"/>
          </p:cNvPicPr>
          <p:nvPr/>
        </p:nvPicPr>
        <p:blipFill>
          <a:blip r:embed="rId3"/>
          <a:stretch>
            <a:fillRect/>
          </a:stretch>
        </p:blipFill>
        <p:spPr>
          <a:xfrm>
            <a:off x="2250661" y="3350265"/>
            <a:ext cx="6299200" cy="455644"/>
          </a:xfrm>
          <a:prstGeom prst="rect">
            <a:avLst/>
          </a:prstGeom>
        </p:spPr>
      </p:pic>
    </p:spTree>
    <p:extLst>
      <p:ext uri="{BB962C8B-B14F-4D97-AF65-F5344CB8AC3E}">
        <p14:creationId xmlns:p14="http://schemas.microsoft.com/office/powerpoint/2010/main" val="2387589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BB001-9231-47AB-B2A1-4476E99557E9}"/>
              </a:ext>
            </a:extLst>
          </p:cNvPr>
          <p:cNvSpPr>
            <a:spLocks noGrp="1"/>
          </p:cNvSpPr>
          <p:nvPr>
            <p:ph type="title"/>
          </p:nvPr>
        </p:nvSpPr>
        <p:spPr/>
        <p:txBody>
          <a:bodyPr/>
          <a:lstStyle/>
          <a:p>
            <a:pPr algn="ctr"/>
            <a:r>
              <a:rPr lang="en-US" b="1" dirty="0">
                <a:ea typeface="+mj-lt"/>
                <a:cs typeface="+mj-lt"/>
              </a:rPr>
              <a:t>Viscosity</a:t>
            </a:r>
            <a:endParaRPr lang="en-US" dirty="0"/>
          </a:p>
        </p:txBody>
      </p:sp>
      <p:sp>
        <p:nvSpPr>
          <p:cNvPr id="3" name="Content Placeholder 2">
            <a:extLst>
              <a:ext uri="{FF2B5EF4-FFF2-40B4-BE49-F238E27FC236}">
                <a16:creationId xmlns:a16="http://schemas.microsoft.com/office/drawing/2014/main" id="{185B55D4-A4BD-45F0-9841-C29217E4D7F2}"/>
              </a:ext>
            </a:extLst>
          </p:cNvPr>
          <p:cNvSpPr>
            <a:spLocks noGrp="1"/>
          </p:cNvSpPr>
          <p:nvPr>
            <p:ph idx="1"/>
          </p:nvPr>
        </p:nvSpPr>
        <p:spPr>
          <a:xfrm>
            <a:off x="499131" y="2155078"/>
            <a:ext cx="10949194" cy="3227375"/>
          </a:xfrm>
        </p:spPr>
        <p:txBody>
          <a:bodyPr vert="horz" lIns="0" tIns="0" rIns="0" bIns="0" rtlCol="0" anchor="t">
            <a:normAutofit fontScale="92500" lnSpcReduction="10000"/>
          </a:bodyPr>
          <a:lstStyle/>
          <a:p>
            <a:pPr>
              <a:buNone/>
            </a:pPr>
            <a:r>
              <a:rPr lang="en-US" dirty="0">
                <a:ea typeface="+mn-lt"/>
                <a:cs typeface="+mn-lt"/>
              </a:rPr>
              <a:t>It is define as the resistance of a fluid which is being deformed by the application of shear stress.</a:t>
            </a:r>
            <a:endParaRPr lang="en-US" dirty="0">
              <a:solidFill>
                <a:srgbClr val="FFFFFF">
                  <a:alpha val="58000"/>
                </a:srgbClr>
              </a:solidFill>
              <a:ea typeface="+mn-lt"/>
              <a:cs typeface="+mn-lt"/>
            </a:endParaRPr>
          </a:p>
          <a:p>
            <a:pPr>
              <a:buNone/>
            </a:pPr>
            <a:r>
              <a:rPr lang="en-US" dirty="0">
                <a:ea typeface="+mn-lt"/>
                <a:cs typeface="+mn-lt"/>
              </a:rPr>
              <a:t>In everyday terms viscosity is “thickness”. Thus, water is “thin” having a lower viscosity, while honey is “think” having a higher viscosity.</a:t>
            </a:r>
            <a:endParaRPr lang="en-US" dirty="0"/>
          </a:p>
          <a:p>
            <a:pPr>
              <a:buFont typeface="Wingdings" panose="03070A02030502020204" pitchFamily="66" charset="0"/>
              <a:buChar char="q"/>
            </a:pPr>
            <a:r>
              <a:rPr lang="en-US" dirty="0">
                <a:ea typeface="+mn-lt"/>
                <a:cs typeface="+mn-lt"/>
              </a:rPr>
              <a:t> Common fluids, e.g., water, air, mercury obey Newton's law of viscosity and are known as </a:t>
            </a:r>
            <a:r>
              <a:rPr lang="en-US" b="1" dirty="0">
                <a:ea typeface="+mn-lt"/>
                <a:cs typeface="+mn-lt"/>
              </a:rPr>
              <a:t>Newtonian fluid</a:t>
            </a:r>
            <a:r>
              <a:rPr lang="en-US" dirty="0">
                <a:ea typeface="+mn-lt"/>
                <a:cs typeface="+mn-lt"/>
              </a:rPr>
              <a:t>. </a:t>
            </a:r>
            <a:endParaRPr lang="en-US">
              <a:solidFill>
                <a:srgbClr val="FFFFFF">
                  <a:alpha val="58000"/>
                </a:srgbClr>
              </a:solidFill>
            </a:endParaRPr>
          </a:p>
          <a:p>
            <a:pPr>
              <a:buFont typeface="Wingdings" panose="03070A02030502020204" pitchFamily="66" charset="0"/>
              <a:buChar char="q"/>
            </a:pPr>
            <a:r>
              <a:rPr lang="en-US" dirty="0">
                <a:ea typeface="+mn-lt"/>
                <a:cs typeface="+mn-lt"/>
              </a:rPr>
              <a:t> Other classes of fluids, e.g., paints, polymer solution, blood do not obey the typical linear relationship of stress and strain. They are known as </a:t>
            </a:r>
            <a:r>
              <a:rPr lang="en-US" b="1" dirty="0">
                <a:ea typeface="+mn-lt"/>
                <a:cs typeface="+mn-lt"/>
              </a:rPr>
              <a:t>non-Newtonian fluids.</a:t>
            </a:r>
            <a:endParaRPr lang="en-US" dirty="0">
              <a:solidFill>
                <a:srgbClr val="FFFFFF">
                  <a:alpha val="58000"/>
                </a:srgbClr>
              </a:solidFill>
            </a:endParaRPr>
          </a:p>
          <a:p>
            <a:pPr>
              <a:buNone/>
            </a:pPr>
            <a:r>
              <a:rPr lang="en-US" dirty="0">
                <a:ea typeface="+mn-lt"/>
                <a:cs typeface="+mn-lt"/>
              </a:rPr>
              <a:t>Unit of viscosity: Ns/m</a:t>
            </a:r>
            <a:r>
              <a:rPr lang="en-US" baseline="30000" dirty="0">
                <a:ea typeface="+mn-lt"/>
                <a:cs typeface="+mn-lt"/>
              </a:rPr>
              <a:t>2  </a:t>
            </a:r>
            <a:r>
              <a:rPr lang="en-US" dirty="0">
                <a:ea typeface="+mn-lt"/>
                <a:cs typeface="+mn-lt"/>
              </a:rPr>
              <a:t>(</a:t>
            </a:r>
            <a:r>
              <a:rPr lang="en-US" dirty="0" err="1">
                <a:ea typeface="+mn-lt"/>
                <a:cs typeface="+mn-lt"/>
              </a:rPr>
              <a:t>Pa.s</a:t>
            </a:r>
            <a:r>
              <a:rPr lang="en-US" dirty="0">
                <a:ea typeface="+mn-lt"/>
                <a:cs typeface="+mn-lt"/>
              </a:rPr>
              <a:t>)</a:t>
            </a:r>
            <a:endParaRPr lang="en-US" dirty="0"/>
          </a:p>
          <a:p>
            <a:pPr>
              <a:buNone/>
            </a:pPr>
            <a:endParaRPr lang="en-US" b="1" dirty="0">
              <a:solidFill>
                <a:srgbClr val="FFFFFF">
                  <a:alpha val="58000"/>
                </a:srgbClr>
              </a:solidFill>
            </a:endParaRPr>
          </a:p>
          <a:p>
            <a:pPr>
              <a:buNone/>
            </a:pPr>
            <a:endParaRPr lang="en-US" dirty="0">
              <a:solidFill>
                <a:srgbClr val="FFFFFF">
                  <a:alpha val="58000"/>
                </a:srgbClr>
              </a:solidFill>
            </a:endParaRPr>
          </a:p>
          <a:p>
            <a:pPr>
              <a:buNone/>
            </a:pPr>
            <a:endParaRPr lang="en-US" dirty="0">
              <a:solidFill>
                <a:srgbClr val="FFFFFF">
                  <a:alpha val="58000"/>
                </a:srgbClr>
              </a:solidFill>
            </a:endParaRPr>
          </a:p>
          <a:p>
            <a:pPr marL="0" indent="0">
              <a:buNone/>
            </a:pPr>
            <a:endParaRPr lang="en-US" dirty="0">
              <a:solidFill>
                <a:srgbClr val="FFFFFF">
                  <a:alpha val="58000"/>
                </a:srgbClr>
              </a:solidFill>
            </a:endParaRPr>
          </a:p>
        </p:txBody>
      </p:sp>
    </p:spTree>
    <p:extLst>
      <p:ext uri="{BB962C8B-B14F-4D97-AF65-F5344CB8AC3E}">
        <p14:creationId xmlns:p14="http://schemas.microsoft.com/office/powerpoint/2010/main" val="3488551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119CB-0068-4349-B7A8-EE902C6AF1C0}"/>
              </a:ext>
            </a:extLst>
          </p:cNvPr>
          <p:cNvSpPr>
            <a:spLocks noGrp="1"/>
          </p:cNvSpPr>
          <p:nvPr>
            <p:ph type="title"/>
          </p:nvPr>
        </p:nvSpPr>
        <p:spPr/>
        <p:txBody>
          <a:bodyPr/>
          <a:lstStyle/>
          <a:p>
            <a:pPr algn="ctr"/>
            <a:r>
              <a:rPr lang="en-US" dirty="0">
                <a:ea typeface="+mj-lt"/>
                <a:cs typeface="+mj-lt"/>
              </a:rPr>
              <a:t>Games with Fluids</a:t>
            </a:r>
            <a:endParaRPr lang="en-US" dirty="0"/>
          </a:p>
        </p:txBody>
      </p:sp>
      <p:sp>
        <p:nvSpPr>
          <p:cNvPr id="3" name="Content Placeholder 2">
            <a:extLst>
              <a:ext uri="{FF2B5EF4-FFF2-40B4-BE49-F238E27FC236}">
                <a16:creationId xmlns:a16="http://schemas.microsoft.com/office/drawing/2014/main" id="{384C4A5E-34E1-4EE2-A4E3-E51C33E95D35}"/>
              </a:ext>
            </a:extLst>
          </p:cNvPr>
          <p:cNvSpPr>
            <a:spLocks noGrp="1"/>
          </p:cNvSpPr>
          <p:nvPr>
            <p:ph idx="1"/>
          </p:nvPr>
        </p:nvSpPr>
        <p:spPr/>
        <p:txBody>
          <a:bodyPr vert="horz" lIns="0" tIns="0" rIns="0" bIns="0" rtlCol="0" anchor="t">
            <a:normAutofit/>
          </a:bodyPr>
          <a:lstStyle/>
          <a:p>
            <a:r>
              <a:rPr lang="en-US" dirty="0">
                <a:ea typeface="+mn-lt"/>
                <a:cs typeface="+mn-lt"/>
              </a:rPr>
              <a:t>Below, games where fluids play a bigger part than visually appealing surfaces are listed.</a:t>
            </a:r>
          </a:p>
          <a:p>
            <a:pPr marL="457200" indent="-457200">
              <a:buAutoNum type="arabicPeriod"/>
            </a:pPr>
            <a:r>
              <a:rPr lang="en-US" dirty="0">
                <a:ea typeface="+mn-lt"/>
                <a:cs typeface="+mn-lt"/>
              </a:rPr>
              <a:t>In Flower (2009), you play as wind, and you carry petals. The wind you play as, however, is a single rigid body unit. It does not behave like a fluid but only animates as you control it and triggers other animations such as the grass’ movement. </a:t>
            </a:r>
          </a:p>
          <a:p>
            <a:pPr marL="457200" indent="-457200">
              <a:buAutoNum type="arabicPeriod"/>
            </a:pPr>
            <a:r>
              <a:rPr lang="en-US" dirty="0">
                <a:ea typeface="+mn-lt"/>
                <a:cs typeface="+mn-lt"/>
              </a:rPr>
              <a:t>One of the base mechanics in The Legend of Zelda: The Wind Waker (2002) is that you can control which way the wind blows and draw use of that with different equipment. This wind does not behave much like a fluid either. It is generalized to the same constant everywhere.</a:t>
            </a:r>
          </a:p>
        </p:txBody>
      </p:sp>
    </p:spTree>
    <p:extLst>
      <p:ext uri="{BB962C8B-B14F-4D97-AF65-F5344CB8AC3E}">
        <p14:creationId xmlns:p14="http://schemas.microsoft.com/office/powerpoint/2010/main" val="4113102727"/>
      </p:ext>
    </p:extLst>
  </p:cSld>
  <p:clrMapOvr>
    <a:masterClrMapping/>
  </p:clrMapOvr>
</p:sld>
</file>

<file path=ppt/theme/theme1.xml><?xml version="1.0" encoding="utf-8"?>
<a:theme xmlns:a="http://schemas.openxmlformats.org/drawingml/2006/main" name="BlobVTI">
  <a:themeElements>
    <a:clrScheme name="AnalogousFromDarkSeedLeftStep">
      <a:dk1>
        <a:srgbClr val="000000"/>
      </a:dk1>
      <a:lt1>
        <a:srgbClr val="FFFFFF"/>
      </a:lt1>
      <a:dk2>
        <a:srgbClr val="242541"/>
      </a:dk2>
      <a:lt2>
        <a:srgbClr val="E3E8E2"/>
      </a:lt2>
      <a:accent1>
        <a:srgbClr val="AE4DC3"/>
      </a:accent1>
      <a:accent2>
        <a:srgbClr val="6A3BB1"/>
      </a:accent2>
      <a:accent3>
        <a:srgbClr val="4D4EC3"/>
      </a:accent3>
      <a:accent4>
        <a:srgbClr val="3B6EB1"/>
      </a:accent4>
      <a:accent5>
        <a:srgbClr val="4DB1C3"/>
      </a:accent5>
      <a:accent6>
        <a:srgbClr val="3BB192"/>
      </a:accent6>
      <a:hlink>
        <a:srgbClr val="3A8BB0"/>
      </a:hlink>
      <a:folHlink>
        <a:srgbClr val="7F7F7F"/>
      </a:folHlink>
    </a:clrScheme>
    <a:fontScheme name="Blob">
      <a:majorFont>
        <a:latin typeface="Rockwell Nova Light"/>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BlobVTI</vt:lpstr>
      <vt:lpstr>Game Physics Basics</vt:lpstr>
      <vt:lpstr>Fluid Mechanics</vt:lpstr>
      <vt:lpstr>What is a fluid?</vt:lpstr>
      <vt:lpstr>Type of Stresses? </vt:lpstr>
      <vt:lpstr>How Do We Study Fluid Mechanics?</vt:lpstr>
      <vt:lpstr>How Do We Study Fluid Mechanics?</vt:lpstr>
      <vt:lpstr>PowerPoint Presentation</vt:lpstr>
      <vt:lpstr>Viscosity</vt:lpstr>
      <vt:lpstr>Games with Fluids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dc:title>
  <dc:creator/>
  <cp:lastModifiedBy/>
  <cp:revision>225</cp:revision>
  <dcterms:created xsi:type="dcterms:W3CDTF">2021-12-22T17:36:30Z</dcterms:created>
  <dcterms:modified xsi:type="dcterms:W3CDTF">2021-12-22T19:34:02Z</dcterms:modified>
</cp:coreProperties>
</file>

<file path=docProps/thumbnail.jpeg>
</file>